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71" r:id="rId3"/>
    <p:sldId id="258" r:id="rId4"/>
    <p:sldId id="262" r:id="rId5"/>
    <p:sldId id="259" r:id="rId6"/>
    <p:sldId id="265" r:id="rId7"/>
    <p:sldId id="263" r:id="rId8"/>
    <p:sldId id="264" r:id="rId9"/>
    <p:sldId id="266" r:id="rId10"/>
    <p:sldId id="267" r:id="rId11"/>
    <p:sldId id="268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00"/>
    <a:srgbClr val="341902"/>
    <a:srgbClr val="753805"/>
    <a:srgbClr val="7A0000"/>
    <a:srgbClr val="8A0000"/>
    <a:srgbClr val="CC0000"/>
    <a:srgbClr val="6C0000"/>
    <a:srgbClr val="005000"/>
    <a:srgbClr val="194B32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75E08B-ECDA-4243-A6AD-4E29FE6FE987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3DCAF-B670-44B9-872F-5B9BDD859D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534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3DCAF-B670-44B9-872F-5B9BDD859DA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790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786DDDE-3C24-42F7-AD86-2E9235749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91329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312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301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249902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7350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350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9647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1248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84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362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296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4054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91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602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332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7586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626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786DDDE-3C24-42F7-AD86-2E9235749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389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548680"/>
            <a:ext cx="8352928" cy="180020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solidFill>
                  <a:srgbClr val="8A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Безопасность на дороге</a:t>
            </a:r>
            <a:endParaRPr lang="ru-RU" sz="6000" b="1" spc="50" dirty="0">
              <a:ln w="11430"/>
              <a:solidFill>
                <a:srgbClr val="8A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5" name="Picture 3" descr="D:\ШКОЛА\безопасные  уроки\пдд\картинки\2015140917093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5199869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049262"/>
            <a:ext cx="8568952" cy="1800200"/>
          </a:xfrm>
        </p:spPr>
        <p:txBody>
          <a:bodyPr>
            <a:normAutofit fontScale="90000"/>
          </a:bodyPr>
          <a:lstStyle/>
          <a:p>
            <a:r>
              <a:rPr lang="ru-RU" b="1" u="sng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Игра </a:t>
            </a:r>
            <a:r>
              <a:rPr lang="ru-RU" b="1" dirty="0" smtClean="0">
                <a:ea typeface="Times New Roman"/>
              </a:rPr>
              <a:t/>
            </a:r>
            <a:br>
              <a:rPr lang="ru-RU" b="1" dirty="0" smtClean="0">
                <a:ea typeface="Times New Roman"/>
              </a:rPr>
            </a:br>
            <a:r>
              <a:rPr lang="ru-RU" sz="5300" b="1" u="sng" dirty="0" smtClean="0">
                <a:solidFill>
                  <a:srgbClr val="007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"</a:t>
            </a:r>
            <a:r>
              <a:rPr lang="ru-RU" sz="5300" b="1" u="sng" dirty="0">
                <a:solidFill>
                  <a:srgbClr val="007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Разрешается </a:t>
            </a:r>
            <a:r>
              <a:rPr lang="ru-RU" sz="53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– запрещается” </a:t>
            </a:r>
            <a:r>
              <a:rPr lang="ru-RU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/>
            </a:r>
            <a:br>
              <a:rPr lang="ru-RU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</a:br>
            <a:r>
              <a:rPr lang="ru-RU" sz="53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/>
            </a:r>
            <a:br>
              <a:rPr lang="ru-RU" sz="53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</a:br>
            <a:r>
              <a:rPr lang="ru-RU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/>
            </a:r>
            <a:br>
              <a:rPr lang="ru-RU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</a:br>
            <a:endParaRPr lang="ru-RU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988840"/>
            <a:ext cx="8568952" cy="3777283"/>
          </a:xfrm>
        </p:spPr>
        <p:txBody>
          <a:bodyPr>
            <a:normAutofit fontScale="92500" lnSpcReduction="20000"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Играть на 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мостовой… </a:t>
            </a:r>
          </a:p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Переходить улицы при зелёном сигнале светофора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…</a:t>
            </a:r>
          </a:p>
          <a:p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Перебегать улицу перед близко идущим транспортом…</a:t>
            </a:r>
          </a:p>
          <a:p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Идти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толпой по тротуару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…</a:t>
            </a:r>
          </a:p>
          <a:p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34969" y="1746813"/>
            <a:ext cx="312893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запрещается</a:t>
            </a:r>
            <a:endParaRPr lang="ru-RU" sz="4000" b="1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91975" y="2870104"/>
            <a:ext cx="283205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8415" cmpd="sng">
                  <a:solidFill>
                    <a:srgbClr val="007A00"/>
                  </a:solidFill>
                  <a:prstDash val="solid"/>
                </a:ln>
                <a:solidFill>
                  <a:srgbClr val="007A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разрешается</a:t>
            </a:r>
            <a:endParaRPr lang="ru-RU" sz="3600" b="1" dirty="0">
              <a:ln w="18415" cmpd="sng">
                <a:solidFill>
                  <a:srgbClr val="007A00"/>
                </a:solidFill>
                <a:prstDash val="solid"/>
              </a:ln>
              <a:solidFill>
                <a:srgbClr val="007A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17177" y="3994947"/>
            <a:ext cx="283558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</a:t>
            </a:r>
            <a:r>
              <a:rPr lang="ru-RU" sz="3600" b="1" cap="none" spc="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апрещается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523266" y="4616692"/>
            <a:ext cx="312604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8415" cmpd="sng">
                  <a:solidFill>
                    <a:srgbClr val="007A00"/>
                  </a:solidFill>
                  <a:prstDash val="solid"/>
                </a:ln>
                <a:solidFill>
                  <a:srgbClr val="007A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разрешается</a:t>
            </a:r>
            <a:endParaRPr lang="ru-RU" sz="5400" b="1" dirty="0">
              <a:ln w="18415" cmpd="sng">
                <a:solidFill>
                  <a:srgbClr val="007A00"/>
                </a:solidFill>
                <a:prstDash val="solid"/>
              </a:ln>
              <a:solidFill>
                <a:srgbClr val="007A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97213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484784"/>
            <a:ext cx="7428642" cy="356919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Переходить улицу по подземному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переходу… </a:t>
            </a:r>
          </a:p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Переходить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улицу при жёлтом сигнале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светофора…</a:t>
            </a:r>
          </a:p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Помогать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старикам и старушкам переходить улицу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…</a:t>
            </a:r>
          </a:p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Велосипедистам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цепляться за проезжие машины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…</a:t>
            </a:r>
          </a:p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Выбегать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на проезжую часть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дороги…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/>
            </a:r>
            <a:br>
              <a:rPr lang="ru-RU" sz="2800" b="1" dirty="0">
                <a:solidFill>
                  <a:schemeClr val="accent6">
                    <a:lumMod val="50000"/>
                  </a:schemeClr>
                </a:solidFill>
                <a:ea typeface="Times New Roman"/>
              </a:rPr>
            </a:b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07762" y="838453"/>
            <a:ext cx="283205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415" cmpd="sng">
                  <a:solidFill>
                    <a:srgbClr val="007A00"/>
                  </a:solidFill>
                  <a:prstDash val="solid"/>
                </a:ln>
                <a:solidFill>
                  <a:srgbClr val="007A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разрешается</a:t>
            </a:r>
            <a:endParaRPr lang="ru-RU" sz="3600" b="1" cap="none" spc="0" dirty="0">
              <a:ln w="18415" cmpd="sng">
                <a:solidFill>
                  <a:srgbClr val="007A00"/>
                </a:solidFill>
                <a:prstDash val="solid"/>
              </a:ln>
              <a:solidFill>
                <a:srgbClr val="007A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99460" y="1988970"/>
            <a:ext cx="283558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запрещается</a:t>
            </a:r>
            <a:endParaRPr lang="ru-RU" sz="3600" b="1" cap="none" spc="0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35280" y="3166274"/>
            <a:ext cx="283205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415" cmpd="sng">
                  <a:solidFill>
                    <a:srgbClr val="007A00"/>
                  </a:solidFill>
                  <a:prstDash val="solid"/>
                </a:ln>
                <a:solidFill>
                  <a:srgbClr val="007A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разрешается</a:t>
            </a:r>
            <a:endParaRPr lang="ru-RU" sz="3600" b="1" cap="none" spc="0" dirty="0">
              <a:ln w="18415" cmpd="sng">
                <a:solidFill>
                  <a:srgbClr val="007A00"/>
                </a:solidFill>
                <a:prstDash val="solid"/>
              </a:ln>
              <a:solidFill>
                <a:srgbClr val="007A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07762" y="4259135"/>
            <a:ext cx="283558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запрещается</a:t>
            </a:r>
            <a:endParaRPr lang="ru-RU" sz="3600" b="1" cap="none" spc="0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940152" y="5377139"/>
            <a:ext cx="283558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запрещается</a:t>
            </a:r>
            <a:endParaRPr lang="ru-RU" sz="3600" b="1" cap="none" spc="0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84553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клипарты\солнышко\1341067138_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340768"/>
            <a:ext cx="3384376" cy="3413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rot="20626507">
            <a:off x="568183" y="801114"/>
            <a:ext cx="595810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9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Молодцы!</a:t>
            </a:r>
            <a:endParaRPr lang="ru-RU" sz="9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210205" y="3047639"/>
            <a:ext cx="684076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Благодарю за внимание!</a:t>
            </a:r>
            <a:endParaRPr lang="ru-RU" sz="6000" b="0" cap="none" spc="0" dirty="0">
              <a:ln w="18415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26486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692696"/>
            <a:ext cx="1872208" cy="540147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1500" b="1" cap="none" spc="0" dirty="0" smtClean="0">
                <a:ln w="1143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izit" pitchFamily="2" charset="0"/>
              </a:rPr>
              <a:t>П</a:t>
            </a:r>
          </a:p>
          <a:p>
            <a:pPr algn="ctr"/>
            <a:r>
              <a:rPr lang="ru-RU" sz="11500" b="1" dirty="0">
                <a:ln w="11430">
                  <a:solidFill>
                    <a:srgbClr val="C00000"/>
                  </a:solidFill>
                </a:ln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izit" pitchFamily="2" charset="0"/>
              </a:rPr>
              <a:t>д</a:t>
            </a:r>
            <a:endParaRPr lang="ru-RU" sz="11500" b="1" dirty="0" smtClean="0">
              <a:ln w="11430">
                <a:solidFill>
                  <a:srgbClr val="C00000"/>
                </a:solidFill>
              </a:ln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Vizit" pitchFamily="2" charset="0"/>
            </a:endParaRPr>
          </a:p>
          <a:p>
            <a:pPr algn="ctr"/>
            <a:r>
              <a:rPr lang="ru-RU" sz="11500" b="1" dirty="0">
                <a:ln w="11430">
                  <a:solidFill>
                    <a:srgbClr val="C00000"/>
                  </a:solidFill>
                </a:ln>
                <a:solidFill>
                  <a:srgbClr val="007A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izit" pitchFamily="2" charset="0"/>
              </a:rPr>
              <a:t>д</a:t>
            </a:r>
            <a:endParaRPr lang="ru-RU" sz="11500" b="1" dirty="0" smtClean="0">
              <a:ln w="11430">
                <a:solidFill>
                  <a:srgbClr val="C00000"/>
                </a:solidFill>
              </a:ln>
              <a:solidFill>
                <a:srgbClr val="007A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Vizit" pitchFamily="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60334" y="764704"/>
            <a:ext cx="424026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-правила</a:t>
            </a:r>
            <a:endParaRPr lang="ru-RU" sz="72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80759" y="2654545"/>
            <a:ext cx="512557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-дорожного</a:t>
            </a:r>
            <a:endParaRPr lang="ru-RU" sz="72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44969" y="4544386"/>
            <a:ext cx="462241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7A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-движения</a:t>
            </a:r>
            <a:endParaRPr lang="ru-RU" sz="72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007A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9218" name="Picture 2" descr="D:\ШКОЛА\безопасные  уроки\пдд\картинки\hello_html_m3bcffbe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7" y="1724908"/>
            <a:ext cx="2663472" cy="341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2093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ШКОЛА\безопасные  уроки\пдд\картинки\i_05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168" y="1916832"/>
            <a:ext cx="5192691" cy="26012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416575" y="116632"/>
            <a:ext cx="7878799" cy="1800200"/>
          </a:xfrm>
        </p:spPr>
        <p:txBody>
          <a:bodyPr>
            <a:normAutofit fontScale="90000"/>
          </a:bodyPr>
          <a:lstStyle/>
          <a:p>
            <a:r>
              <a:rPr lang="ru-RU" sz="3200" b="1" i="1" dirty="0">
                <a:ln>
                  <a:solidFill>
                    <a:srgbClr val="C0000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Правило 1</a:t>
            </a:r>
            <a:r>
              <a:rPr lang="ru-RU" sz="3200" b="1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Дорога только для машин</a:t>
            </a:r>
            <a:endParaRPr lang="ru-RU" sz="6600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doroga-mnogo-mashi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597161"/>
            <a:ext cx="4083413" cy="26515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i="1" dirty="0">
                <a:ln>
                  <a:solidFill>
                    <a:srgbClr val="C0000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Правило 2</a:t>
            </a:r>
            <a:r>
              <a:rPr lang="ru-RU" sz="3200" b="1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300" b="1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«Иди только по тротуару»</a:t>
            </a:r>
            <a:endParaRPr lang="ru-RU" sz="6700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 descr="6699.jpg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2132856"/>
            <a:ext cx="3140678" cy="34078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4572000" y="1628800"/>
            <a:ext cx="4176464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dirty="0">
                <a:ln>
                  <a:solidFill>
                    <a:srgbClr val="7A0000"/>
                  </a:solidFill>
                </a:ln>
                <a:solidFill>
                  <a:srgbClr val="7A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Тротуар для </a:t>
            </a:r>
            <a:r>
              <a:rPr lang="ru-RU" sz="3200" dirty="0" smtClean="0">
                <a:ln>
                  <a:solidFill>
                    <a:srgbClr val="7A0000"/>
                  </a:solidFill>
                </a:ln>
                <a:solidFill>
                  <a:srgbClr val="7A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пешеходов</a:t>
            </a:r>
            <a:r>
              <a:rPr lang="ru-RU" sz="3200" dirty="0">
                <a:ln>
                  <a:solidFill>
                    <a:srgbClr val="7A0000"/>
                  </a:solidFill>
                </a:ln>
                <a:solidFill>
                  <a:srgbClr val="7A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endParaRPr lang="ru-RU" sz="3200" dirty="0">
              <a:ln>
                <a:solidFill>
                  <a:srgbClr val="7A0000"/>
                </a:solidFill>
              </a:ln>
              <a:solidFill>
                <a:srgbClr val="7A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dirty="0">
                <a:ln>
                  <a:solidFill>
                    <a:srgbClr val="7A0000"/>
                  </a:solidFill>
                </a:ln>
                <a:solidFill>
                  <a:srgbClr val="7A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Здесь машинам нету хода! </a:t>
            </a:r>
            <a:endParaRPr lang="ru-RU" sz="3200" dirty="0">
              <a:ln>
                <a:solidFill>
                  <a:srgbClr val="7A0000"/>
                </a:solidFill>
              </a:ln>
              <a:solidFill>
                <a:srgbClr val="7A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dirty="0">
                <a:ln>
                  <a:solidFill>
                    <a:srgbClr val="7A0000"/>
                  </a:solidFill>
                </a:ln>
                <a:solidFill>
                  <a:srgbClr val="7A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Чуть повыше чем дорога,</a:t>
            </a:r>
            <a:endParaRPr lang="ru-RU" sz="3200" dirty="0">
              <a:ln>
                <a:solidFill>
                  <a:srgbClr val="7A0000"/>
                </a:solidFill>
              </a:ln>
              <a:solidFill>
                <a:srgbClr val="7A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dirty="0">
                <a:ln>
                  <a:solidFill>
                    <a:srgbClr val="7A0000"/>
                  </a:solidFill>
                </a:ln>
                <a:solidFill>
                  <a:srgbClr val="7A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Пешеходные пути, </a:t>
            </a:r>
            <a:endParaRPr lang="ru-RU" sz="3200" dirty="0">
              <a:ln>
                <a:solidFill>
                  <a:srgbClr val="7A0000"/>
                </a:solidFill>
              </a:ln>
              <a:solidFill>
                <a:srgbClr val="7A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dirty="0">
                <a:ln>
                  <a:solidFill>
                    <a:srgbClr val="7A0000"/>
                  </a:solidFill>
                </a:ln>
                <a:solidFill>
                  <a:srgbClr val="7A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Чтобы все по тротуару </a:t>
            </a:r>
            <a:endParaRPr lang="ru-RU" sz="3200" dirty="0">
              <a:ln>
                <a:solidFill>
                  <a:srgbClr val="7A0000"/>
                </a:solidFill>
              </a:ln>
              <a:solidFill>
                <a:srgbClr val="7A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dirty="0">
                <a:ln>
                  <a:solidFill>
                    <a:srgbClr val="7A0000"/>
                  </a:solidFill>
                </a:ln>
                <a:solidFill>
                  <a:srgbClr val="7A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Без забот могли идти!</a:t>
            </a:r>
            <a:r>
              <a:rPr lang="ru-RU" sz="2800" b="1" dirty="0">
                <a:ln>
                  <a:solidFill>
                    <a:srgbClr val="7A0000"/>
                  </a:solidFill>
                </a:ln>
                <a:solidFill>
                  <a:srgbClr val="7A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ru-RU" sz="2000" b="1" dirty="0">
                <a:ln>
                  <a:solidFill>
                    <a:srgbClr val="7A0000"/>
                  </a:solidFill>
                </a:ln>
                <a:solidFill>
                  <a:srgbClr val="7A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000" b="1" dirty="0">
              <a:ln>
                <a:solidFill>
                  <a:srgbClr val="7A0000"/>
                </a:solidFill>
              </a:ln>
              <a:solidFill>
                <a:srgbClr val="7A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i="1" dirty="0">
                <a:ln>
                  <a:solidFill>
                    <a:srgbClr val="C0000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Правило 3 </a:t>
            </a:r>
            <a:r>
              <a:rPr lang="ru-RU" sz="3200" b="1" i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«Не беги через дорогу»</a:t>
            </a:r>
            <a:endParaRPr lang="ru-RU" sz="8000" dirty="0"/>
          </a:p>
        </p:txBody>
      </p:sp>
      <p:sp>
        <p:nvSpPr>
          <p:cNvPr id="11" name="Содержимое 5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endParaRPr lang="ru-RU" sz="2800" b="1" i="1" dirty="0" smtClean="0"/>
          </a:p>
          <a:p>
            <a:pPr algn="ctr">
              <a:spcBef>
                <a:spcPts val="0"/>
              </a:spcBef>
              <a:buNone/>
            </a:pPr>
            <a:endParaRPr lang="ru-RU" sz="1400" b="1" i="1" dirty="0" smtClean="0"/>
          </a:p>
        </p:txBody>
      </p:sp>
      <p:pic>
        <p:nvPicPr>
          <p:cNvPr id="6146" name="Picture 2" descr="D:\ШКОЛА\безопасные  уроки\пдд\картинки\2010_b8e9c78b2a15240274f39d9cd9904ce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204864"/>
            <a:ext cx="5287254" cy="36423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200" b="1" i="1" dirty="0">
                <a:ln>
                  <a:solidFill>
                    <a:srgbClr val="C0000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Правило </a:t>
            </a:r>
            <a:r>
              <a:rPr lang="ru-RU" sz="3200" b="1" i="1" dirty="0" smtClean="0">
                <a:ln>
                  <a:solidFill>
                    <a:srgbClr val="C0000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i="1" dirty="0" smtClean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6000" b="1" dirty="0" smtClean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Переходи дорогу по пешеходным переходам»</a:t>
            </a:r>
            <a:endParaRPr lang="ru-RU" sz="9800" i="1" dirty="0"/>
          </a:p>
        </p:txBody>
      </p:sp>
      <p:pic>
        <p:nvPicPr>
          <p:cNvPr id="3074" name="Picture 2" descr="D:\ШКОЛА\безопасные  уроки\пдд\картинки\n_73foto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780928"/>
            <a:ext cx="3075456" cy="31341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5" name="Picture 3" descr="D:\ШКОЛА\безопасные  уроки\пдд\картинки\urokviktorina_po_pravilam_dorozhnogho_dvizhieniia_pdd3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857561"/>
            <a:ext cx="3985106" cy="29808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940245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6146" y="201171"/>
            <a:ext cx="8496944" cy="1368152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  <a:defRPr/>
            </a:pPr>
            <a:r>
              <a:rPr lang="ru-RU" sz="2900" b="1" i="1" dirty="0">
                <a:ln>
                  <a:solidFill>
                    <a:srgbClr val="C0000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Правило 5</a:t>
            </a:r>
            <a:r>
              <a:rPr lang="ru-RU" sz="2900" b="1" i="1" dirty="0" smtClean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900" b="1" i="1" dirty="0" smtClean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При переходе улицы </a:t>
            </a:r>
            <a:endParaRPr lang="ru-RU" b="1" dirty="0">
              <a:ln>
                <a:solidFill>
                  <a:srgbClr val="CC00FF"/>
                </a:solidFill>
              </a:ln>
              <a:solidFill>
                <a:srgbClr val="FF66FF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6" name="Объект 5" descr="1215_4.jpg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27984" y="4029370"/>
            <a:ext cx="2691920" cy="179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D:\ШКОЛА\безопасные  уроки\пдд\картинки\14537302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8142" y="2499209"/>
            <a:ext cx="2137232" cy="16029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1215_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" t="14285" r="51042" b="50000"/>
          <a:stretch>
            <a:fillRect/>
          </a:stretch>
        </p:blipFill>
        <p:spPr bwMode="auto">
          <a:xfrm>
            <a:off x="528286" y="1700808"/>
            <a:ext cx="3492844" cy="232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трелка влево 3"/>
          <p:cNvSpPr/>
          <p:nvPr/>
        </p:nvSpPr>
        <p:spPr>
          <a:xfrm>
            <a:off x="827584" y="2420888"/>
            <a:ext cx="1224136" cy="360040"/>
          </a:xfrm>
          <a:prstGeom prst="lef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7883860" y="4365104"/>
            <a:ext cx="1080628" cy="327479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156856" y="1844732"/>
            <a:ext cx="4015202" cy="58477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ru-RU" sz="3200" dirty="0">
                <a:ln>
                  <a:solidFill>
                    <a:srgbClr val="7A0000"/>
                  </a:solidFill>
                </a:ln>
                <a:solidFill>
                  <a:srgbClr val="7A0000"/>
                </a:solidFill>
                <a:latin typeface="Times New Roman" pitchFamily="18" charset="0"/>
                <a:cs typeface="Times New Roman" pitchFamily="18" charset="0"/>
              </a:rPr>
              <a:t>Всегда смотри налево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35779" y="4675774"/>
            <a:ext cx="3789896" cy="1077218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3200" dirty="0">
                <a:ln>
                  <a:solidFill>
                    <a:srgbClr val="7A0000"/>
                  </a:solidFill>
                </a:ln>
                <a:solidFill>
                  <a:srgbClr val="7A0000"/>
                </a:solidFill>
                <a:latin typeface="Times New Roman" pitchFamily="18" charset="0"/>
                <a:cs typeface="Times New Roman" pitchFamily="18" charset="0"/>
              </a:rPr>
              <a:t>Затем смотри направо</a:t>
            </a:r>
          </a:p>
        </p:txBody>
      </p:sp>
    </p:spTree>
    <p:extLst>
      <p:ext uri="{BB962C8B-B14F-4D97-AF65-F5344CB8AC3E}">
        <p14:creationId xmlns:p14="http://schemas.microsoft.com/office/powerpoint/2010/main" val="665775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09202"/>
            <a:ext cx="8877672" cy="1143000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  <a:defRPr/>
            </a:pPr>
            <a:r>
              <a:rPr lang="ru-RU" sz="3600" b="1" i="1" dirty="0">
                <a:ln>
                  <a:solidFill>
                    <a:srgbClr val="C0000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Правило </a:t>
            </a:r>
            <a:r>
              <a:rPr lang="ru-RU" sz="3600" b="1" i="1" dirty="0" smtClean="0">
                <a:ln>
                  <a:solidFill>
                    <a:srgbClr val="C0000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6</a:t>
            </a:r>
            <a:r>
              <a:rPr lang="ru-RU" sz="320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320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4900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       </a:t>
            </a:r>
            <a:r>
              <a:rPr lang="ru-RU" sz="4900" b="1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«Помни сигналы светофора»</a:t>
            </a:r>
            <a:r>
              <a:rPr lang="ru-RU" sz="4900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4900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6700" b="1" dirty="0"/>
          </a:p>
        </p:txBody>
      </p:sp>
      <p:pic>
        <p:nvPicPr>
          <p:cNvPr id="5122" name="Picture 2" descr="D:\ШКОЛА\безопасные  уроки\пдд\картинки\SVETOFO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198791"/>
            <a:ext cx="6192688" cy="4193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259632" y="1694735"/>
            <a:ext cx="6624736" cy="50405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504649" y="1608552"/>
            <a:ext cx="507049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Светофор нам говорит:</a:t>
            </a:r>
            <a:endParaRPr lang="ru-RU" sz="3600" b="1" cap="none" spc="0" dirty="0">
              <a:ln w="11430"/>
              <a:solidFill>
                <a:schemeClr val="tx2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317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836712"/>
            <a:ext cx="8229600" cy="1143000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  <a:defRPr/>
            </a:pPr>
            <a:r>
              <a:rPr lang="ru-RU" sz="3200" b="1" i="1" dirty="0">
                <a:ln>
                  <a:solidFill>
                    <a:srgbClr val="C0000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Правило </a:t>
            </a:r>
            <a:r>
              <a:rPr lang="ru-RU" sz="3200" b="1" i="1" dirty="0" smtClean="0">
                <a:ln>
                  <a:solidFill>
                    <a:srgbClr val="C0000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7</a:t>
            </a:r>
            <a:r>
              <a:rPr lang="ru-RU" sz="320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320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320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       </a:t>
            </a:r>
            <a:r>
              <a:rPr lang="ru-RU" sz="4900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«Будь внимательным!»</a:t>
            </a:r>
            <a:br>
              <a:rPr lang="ru-RU" sz="4900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67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400" b="1" dirty="0" smtClean="0">
                <a:solidFill>
                  <a:srgbClr val="753805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От </a:t>
            </a:r>
            <a:r>
              <a:rPr lang="ru-RU" sz="2400" b="1" dirty="0">
                <a:solidFill>
                  <a:srgbClr val="753805"/>
                </a:solidFill>
                <a:latin typeface="Times New Roman" pitchFamily="18" charset="0"/>
                <a:cs typeface="Times New Roman" pitchFamily="18" charset="0"/>
              </a:rPr>
              <a:t>такого поведенья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400" b="1" dirty="0" smtClean="0">
                <a:solidFill>
                  <a:srgbClr val="753805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Может </a:t>
            </a:r>
            <a:r>
              <a:rPr lang="ru-RU" sz="2400" b="1" dirty="0">
                <a:solidFill>
                  <a:srgbClr val="753805"/>
                </a:solidFill>
                <a:latin typeface="Times New Roman" pitchFamily="18" charset="0"/>
                <a:cs typeface="Times New Roman" pitchFamily="18" charset="0"/>
              </a:rPr>
              <a:t>быть не мало бед: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400" b="1" dirty="0" smtClean="0">
                <a:solidFill>
                  <a:srgbClr val="753805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Ведь </a:t>
            </a:r>
            <a:r>
              <a:rPr lang="ru-RU" sz="2400" b="1" dirty="0">
                <a:solidFill>
                  <a:srgbClr val="753805"/>
                </a:solidFill>
                <a:latin typeface="Times New Roman" pitchFamily="18" charset="0"/>
                <a:cs typeface="Times New Roman" pitchFamily="18" charset="0"/>
              </a:rPr>
              <a:t>дорога не для чтенья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400" b="1" dirty="0" smtClean="0">
                <a:solidFill>
                  <a:srgbClr val="753805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И </a:t>
            </a:r>
            <a:r>
              <a:rPr lang="ru-RU" sz="2400" b="1" dirty="0">
                <a:solidFill>
                  <a:srgbClr val="753805"/>
                </a:solidFill>
                <a:latin typeface="Times New Roman" pitchFamily="18" charset="0"/>
                <a:cs typeface="Times New Roman" pitchFamily="18" charset="0"/>
              </a:rPr>
              <a:t>не место для бесед!</a:t>
            </a:r>
          </a:p>
          <a:p>
            <a:endParaRPr lang="ru-RU" dirty="0"/>
          </a:p>
        </p:txBody>
      </p:sp>
      <p:pic>
        <p:nvPicPr>
          <p:cNvPr id="7171" name="Picture 3" descr="D:\ШКОЛА\безопасные  уроки\пдд\картинки\208-3-pravila-dorozhnogo-dvizheniya-detyam-kartin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740" y="1979712"/>
            <a:ext cx="4399033" cy="3024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9" descr="100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17" y="2128094"/>
            <a:ext cx="3015192" cy="32751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957839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TM04033927[[fn=Главное мероприятие]]</Template>
  <TotalTime>1109</TotalTime>
  <Words>160</Words>
  <Application>Microsoft Office PowerPoint</Application>
  <PresentationFormat>Экран (4:3)</PresentationFormat>
  <Paragraphs>49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Impact</vt:lpstr>
      <vt:lpstr>Times New Roman</vt:lpstr>
      <vt:lpstr>Vizit</vt:lpstr>
      <vt:lpstr>Главное мероприятие</vt:lpstr>
      <vt:lpstr>Безопасность на дороге</vt:lpstr>
      <vt:lpstr>Презентация PowerPoint</vt:lpstr>
      <vt:lpstr>Правило 1 Дорога только для машин</vt:lpstr>
      <vt:lpstr>Правило 2 «Иди только по тротуару»</vt:lpstr>
      <vt:lpstr>Правило 3  «Не беги через дорогу»</vt:lpstr>
      <vt:lpstr>Правило 4 «Переходи дорогу по пешеходным переходам»</vt:lpstr>
      <vt:lpstr>Правило 5 При переходе улицы </vt:lpstr>
      <vt:lpstr>Правило 6          «Помни сигналы светофора» </vt:lpstr>
      <vt:lpstr>Правило 7          «Будь внимательным!» </vt:lpstr>
      <vt:lpstr>Игра  "Разрешается – запрещается”    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Елена</dc:creator>
  <cp:lastModifiedBy>User</cp:lastModifiedBy>
  <cp:revision>52</cp:revision>
  <dcterms:created xsi:type="dcterms:W3CDTF">2014-08-08T16:01:14Z</dcterms:created>
  <dcterms:modified xsi:type="dcterms:W3CDTF">2021-02-16T11:49:53Z</dcterms:modified>
</cp:coreProperties>
</file>